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58" r:id="rId6"/>
    <p:sldId id="259" r:id="rId7"/>
    <p:sldId id="271" r:id="rId8"/>
    <p:sldId id="260" r:id="rId9"/>
    <p:sldId id="261" r:id="rId10"/>
    <p:sldId id="270" r:id="rId11"/>
    <p:sldId id="265" r:id="rId12"/>
    <p:sldId id="263" r:id="rId13"/>
    <p:sldId id="283" r:id="rId14"/>
    <p:sldId id="282" r:id="rId15"/>
    <p:sldId id="262" r:id="rId16"/>
    <p:sldId id="272" r:id="rId17"/>
    <p:sldId id="266" r:id="rId18"/>
    <p:sldId id="257" r:id="rId19"/>
    <p:sldId id="273" r:id="rId20"/>
    <p:sldId id="274" r:id="rId21"/>
    <p:sldId id="275" r:id="rId22"/>
    <p:sldId id="285" r:id="rId23"/>
    <p:sldId id="284" r:id="rId24"/>
    <p:sldId id="264" r:id="rId25"/>
    <p:sldId id="269" r:id="rId26"/>
    <p:sldId id="276" r:id="rId27"/>
    <p:sldId id="277" r:id="rId28"/>
    <p:sldId id="278" r:id="rId29"/>
    <p:sldId id="279" r:id="rId30"/>
    <p:sldId id="280" r:id="rId31"/>
    <p:sldId id="286" r:id="rId32"/>
  </p:sldIdLst>
  <p:sldSz cx="12192000" cy="6858000"/>
  <p:notesSz cx="7010400" cy="92964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60" d="100"/>
          <a:sy n="60" d="100"/>
        </p:scale>
        <p:origin x="78" y="11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603EC66-234A-463D-AA1C-441920C495B2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1D54566-1AA4-40A6-997E-0BD5AE53DD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1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54566-1AA4-40A6-997E-0BD5AE53DD7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48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7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866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2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16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8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68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90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667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0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05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Acid-Base</a:t>
            </a:r>
            <a:br>
              <a:rPr lang="en-US" dirty="0"/>
            </a:br>
            <a:r>
              <a:rPr lang="en-US" sz="3200" i="1" dirty="0"/>
              <a:t>The 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Edward Barnes, MD, FACP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Acidemia</a:t>
            </a:r>
          </a:p>
          <a:p>
            <a:endParaRPr lang="en-US" dirty="0"/>
          </a:p>
          <a:p>
            <a:r>
              <a:rPr lang="en-US" dirty="0"/>
              <a:t>Alkalemia</a:t>
            </a:r>
          </a:p>
          <a:p>
            <a:endParaRPr lang="en-US" dirty="0"/>
          </a:p>
          <a:p>
            <a:r>
              <a:rPr lang="en-US" dirty="0"/>
              <a:t>Acidosis</a:t>
            </a:r>
          </a:p>
          <a:p>
            <a:endParaRPr lang="en-US" dirty="0"/>
          </a:p>
          <a:p>
            <a:r>
              <a:rPr lang="en-US" dirty="0"/>
              <a:t>Alkalosis</a:t>
            </a:r>
          </a:p>
          <a:p>
            <a:endParaRPr lang="en-US" dirty="0"/>
          </a:p>
          <a:p>
            <a:r>
              <a:rPr lang="en-US" dirty="0"/>
              <a:t>ABG= Arterial Blood Gas</a:t>
            </a:r>
          </a:p>
        </p:txBody>
      </p:sp>
    </p:spTree>
    <p:extLst>
      <p:ext uri="{BB962C8B-B14F-4D97-AF65-F5344CB8AC3E}">
        <p14:creationId xmlns:p14="http://schemas.microsoft.com/office/powerpoint/2010/main" val="390023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pH= -log [H</a:t>
            </a:r>
            <a:r>
              <a:rPr lang="en-US" baseline="30000" dirty="0"/>
              <a:t>+</a:t>
            </a:r>
            <a:r>
              <a:rPr lang="en-US" dirty="0"/>
              <a:t>]</a:t>
            </a:r>
          </a:p>
          <a:p>
            <a:endParaRPr lang="en-US" dirty="0"/>
          </a:p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+ CO</a:t>
            </a:r>
            <a:r>
              <a:rPr lang="en-US" baseline="-25000" dirty="0"/>
              <a:t>2</a:t>
            </a:r>
            <a:r>
              <a:rPr lang="en-US" dirty="0"/>
              <a:t>↔ H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 ↔ H</a:t>
            </a:r>
            <a:r>
              <a:rPr lang="en-US" baseline="30000" dirty="0"/>
              <a:t>+ </a:t>
            </a:r>
            <a:r>
              <a:rPr lang="en-US" dirty="0"/>
              <a:t>+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endParaRPr lang="en-US" dirty="0"/>
          </a:p>
          <a:p>
            <a:endParaRPr lang="en-US" dirty="0"/>
          </a:p>
          <a:p>
            <a:r>
              <a:rPr lang="en-US" dirty="0"/>
              <a:t>pH= 6.1 + log [HCO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]</a:t>
            </a:r>
          </a:p>
          <a:p>
            <a:pPr marL="0" indent="0">
              <a:buNone/>
            </a:pPr>
            <a:r>
              <a:rPr lang="en-US" dirty="0"/>
              <a:t>		 PCO</a:t>
            </a:r>
            <a:r>
              <a:rPr lang="en-US" baseline="-25000" dirty="0"/>
              <a:t>2</a:t>
            </a:r>
            <a:r>
              <a:rPr lang="en-US" dirty="0"/>
              <a:t> x 0.03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90040" y="4343400"/>
            <a:ext cx="1143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19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lay 1"/>
          <p:cNvSpPr/>
          <p:nvPr/>
        </p:nvSpPr>
        <p:spPr>
          <a:xfrm rot="16200000">
            <a:off x="4386279" y="499882"/>
            <a:ext cx="3400727" cy="3939434"/>
          </a:xfrm>
          <a:prstGeom prst="flowChartDelay">
            <a:avLst/>
          </a:prstGeom>
          <a:ln w="571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13859" y="3919442"/>
            <a:ext cx="414677" cy="447411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506573" y="3949792"/>
            <a:ext cx="9178853" cy="767917"/>
            <a:chOff x="1506573" y="3949792"/>
            <a:chExt cx="9178853" cy="767917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1767087" y="4169965"/>
              <a:ext cx="8708222" cy="0"/>
            </a:xfrm>
            <a:prstGeom prst="straightConnector1">
              <a:avLst/>
            </a:prstGeom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hord 8"/>
            <p:cNvSpPr/>
            <p:nvPr/>
          </p:nvSpPr>
          <p:spPr>
            <a:xfrm rot="17238562">
              <a:off x="9590937" y="3606068"/>
              <a:ext cx="750765" cy="1438213"/>
            </a:xfrm>
            <a:prstGeom prst="chord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Chord 9"/>
            <p:cNvSpPr/>
            <p:nvPr/>
          </p:nvSpPr>
          <p:spPr>
            <a:xfrm rot="4361438" flipH="1">
              <a:off x="1850297" y="3623220"/>
              <a:ext cx="750765" cy="1438213"/>
            </a:xfrm>
            <a:prstGeom prst="chord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H="1" flipV="1">
            <a:off x="6108599" y="1381549"/>
            <a:ext cx="25198" cy="2547842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2" idx="3"/>
          </p:cNvCxnSpPr>
          <p:nvPr/>
        </p:nvCxnSpPr>
        <p:spPr>
          <a:xfrm flipV="1">
            <a:off x="6086642" y="769236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70752" y="162580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7.4</a:t>
            </a:r>
          </a:p>
        </p:txBody>
      </p:sp>
      <p:cxnSp>
        <p:nvCxnSpPr>
          <p:cNvPr id="21" name="Straight Connector 20"/>
          <p:cNvCxnSpPr/>
          <p:nvPr/>
        </p:nvCxnSpPr>
        <p:spPr>
          <a:xfrm rot="1800000" flipV="1">
            <a:off x="6993159" y="946673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9800000" flipV="1">
            <a:off x="5306169" y="889363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800000">
            <a:off x="6794219" y="448193"/>
            <a:ext cx="82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7.45</a:t>
            </a:r>
          </a:p>
        </p:txBody>
      </p:sp>
      <p:sp>
        <p:nvSpPr>
          <p:cNvPr id="24" name="TextBox 23"/>
          <p:cNvSpPr txBox="1"/>
          <p:nvPr/>
        </p:nvSpPr>
        <p:spPr>
          <a:xfrm rot="19800000">
            <a:off x="4660619" y="371993"/>
            <a:ext cx="82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7.35</a:t>
            </a:r>
          </a:p>
        </p:txBody>
      </p:sp>
      <p:sp>
        <p:nvSpPr>
          <p:cNvPr id="25" name="Snip Same Side Corner Rectangle 24"/>
          <p:cNvSpPr/>
          <p:nvPr/>
        </p:nvSpPr>
        <p:spPr>
          <a:xfrm rot="15464606">
            <a:off x="10201594" y="1935499"/>
            <a:ext cx="766395" cy="1066800"/>
          </a:xfrm>
          <a:prstGeom prst="snip2Same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B</a:t>
            </a:r>
          </a:p>
        </p:txBody>
      </p:sp>
      <p:sp>
        <p:nvSpPr>
          <p:cNvPr id="26" name="Snip Same Side Corner Rectangle 25"/>
          <p:cNvSpPr/>
          <p:nvPr/>
        </p:nvSpPr>
        <p:spPr>
          <a:xfrm rot="6135394" flipH="1">
            <a:off x="1286194" y="2087899"/>
            <a:ext cx="766395" cy="1066800"/>
          </a:xfrm>
          <a:prstGeom prst="snip2Same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90119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Henderson-Hasselbalch Equation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114800" y="2057400"/>
            <a:ext cx="3657600" cy="1569660"/>
            <a:chOff x="3581400" y="2590800"/>
            <a:chExt cx="3657600" cy="1569660"/>
          </a:xfrm>
        </p:grpSpPr>
        <p:grpSp>
          <p:nvGrpSpPr>
            <p:cNvPr id="10" name="Group 9"/>
            <p:cNvGrpSpPr/>
            <p:nvPr/>
          </p:nvGrpSpPr>
          <p:grpSpPr>
            <a:xfrm>
              <a:off x="5562600" y="2590800"/>
              <a:ext cx="1676400" cy="1569660"/>
              <a:chOff x="6603304" y="2615852"/>
              <a:chExt cx="1676400" cy="156966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6603304" y="2615852"/>
                <a:ext cx="1676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5B9BD5">
                        <a:lumMod val="75000"/>
                      </a:srgbClr>
                    </a:solidFill>
                  </a:rPr>
                  <a:t>HCO</a:t>
                </a:r>
                <a:r>
                  <a:rPr lang="en-US" sz="4800" b="1" baseline="-25000" dirty="0">
                    <a:solidFill>
                      <a:srgbClr val="5B9BD5">
                        <a:lumMod val="75000"/>
                      </a:srgbClr>
                    </a:solidFill>
                  </a:rPr>
                  <a:t>3</a:t>
                </a:r>
                <a:r>
                  <a:rPr lang="en-US" sz="4800" b="1" baseline="30000" dirty="0">
                    <a:solidFill>
                      <a:srgbClr val="5B9BD5">
                        <a:lumMod val="75000"/>
                      </a:srgbClr>
                    </a:solidFill>
                  </a:rPr>
                  <a:t>-</a:t>
                </a: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PCO</a:t>
                </a:r>
                <a:r>
                  <a:rPr lang="en-US" sz="4800" b="1" baseline="-25000" dirty="0">
                    <a:solidFill>
                      <a:srgbClr val="FF0000"/>
                    </a:solidFill>
                  </a:rPr>
                  <a:t>2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6603304" y="3454052"/>
                <a:ext cx="1473896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3581400" y="3013501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70AD47">
                      <a:lumMod val="75000"/>
                    </a:srgbClr>
                  </a:solidFill>
                </a:rPr>
                <a:t>pH </a:t>
              </a:r>
              <a:r>
                <a:rPr lang="el-GR" sz="4800" b="1" dirty="0">
                  <a:solidFill>
                    <a:prstClr val="black"/>
                  </a:solidFill>
                </a:rPr>
                <a:t>α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702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24800" y="1268685"/>
            <a:ext cx="1648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>
                <a:solidFill>
                  <a:srgbClr val="5B9BD5">
                    <a:lumMod val="75000"/>
                  </a:srgbClr>
                </a:solidFill>
              </a:rPr>
              <a:t>HCO</a:t>
            </a:r>
            <a:r>
              <a:rPr lang="en-US" sz="4800" b="1" baseline="-25000" dirty="0">
                <a:solidFill>
                  <a:srgbClr val="5B9BD5">
                    <a:lumMod val="75000"/>
                  </a:srgbClr>
                </a:solidFill>
              </a:rPr>
              <a:t>3</a:t>
            </a:r>
            <a:r>
              <a:rPr lang="en-US" sz="4800" b="1" baseline="30000" dirty="0">
                <a:solidFill>
                  <a:srgbClr val="5B9BD5">
                    <a:lumMod val="75000"/>
                  </a:srgbClr>
                </a:solidFill>
              </a:rPr>
              <a:t>-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244447"/>
            <a:ext cx="146235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800" b="1" dirty="0">
                <a:solidFill>
                  <a:srgbClr val="FF0000"/>
                </a:solidFill>
              </a:rPr>
              <a:t>PCO</a:t>
            </a:r>
            <a:r>
              <a:rPr lang="en-US" sz="4800" b="1" baseline="-25000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023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762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Compensation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114800" y="1443841"/>
            <a:ext cx="3657600" cy="1569660"/>
            <a:chOff x="3581400" y="2590800"/>
            <a:chExt cx="3657600" cy="1569660"/>
          </a:xfrm>
        </p:grpSpPr>
        <p:grpSp>
          <p:nvGrpSpPr>
            <p:cNvPr id="9" name="Group 8"/>
            <p:cNvGrpSpPr/>
            <p:nvPr/>
          </p:nvGrpSpPr>
          <p:grpSpPr>
            <a:xfrm>
              <a:off x="5562600" y="2590800"/>
              <a:ext cx="1676400" cy="1569660"/>
              <a:chOff x="6603304" y="2615852"/>
              <a:chExt cx="1676400" cy="156966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6603304" y="2615852"/>
                <a:ext cx="16764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5B9BD5">
                        <a:lumMod val="75000"/>
                      </a:srgbClr>
                    </a:solidFill>
                  </a:rPr>
                  <a:t>HCO</a:t>
                </a:r>
                <a:r>
                  <a:rPr lang="en-US" sz="4800" b="1" baseline="-25000" dirty="0">
                    <a:solidFill>
                      <a:srgbClr val="5B9BD5">
                        <a:lumMod val="75000"/>
                      </a:srgbClr>
                    </a:solidFill>
                  </a:rPr>
                  <a:t>3</a:t>
                </a:r>
                <a:r>
                  <a:rPr lang="en-US" sz="4800" b="1" baseline="30000" dirty="0">
                    <a:solidFill>
                      <a:srgbClr val="5B9BD5">
                        <a:lumMod val="75000"/>
                      </a:srgbClr>
                    </a:solidFill>
                  </a:rPr>
                  <a:t>-</a:t>
                </a:r>
              </a:p>
              <a:p>
                <a:r>
                  <a:rPr lang="en-US" sz="4800" b="1" dirty="0">
                    <a:solidFill>
                      <a:srgbClr val="FF0000"/>
                    </a:solidFill>
                  </a:rPr>
                  <a:t>PCO</a:t>
                </a:r>
                <a:r>
                  <a:rPr lang="en-US" sz="4800" b="1" baseline="-25000" dirty="0">
                    <a:solidFill>
                      <a:srgbClr val="FF0000"/>
                    </a:solidFill>
                  </a:rPr>
                  <a:t>2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6603304" y="3454052"/>
                <a:ext cx="1473896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3581400" y="3013501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rgbClr val="70AD47">
                      <a:lumMod val="75000"/>
                    </a:srgbClr>
                  </a:solidFill>
                </a:rPr>
                <a:t>pH </a:t>
              </a:r>
              <a:r>
                <a:rPr lang="el-GR" sz="4800" b="1" dirty="0">
                  <a:solidFill>
                    <a:prstClr val="black"/>
                  </a:solidFill>
                </a:rPr>
                <a:t>α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635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179" y="-30163"/>
            <a:ext cx="10515600" cy="1096963"/>
          </a:xfrm>
        </p:spPr>
        <p:txBody>
          <a:bodyPr/>
          <a:lstStyle/>
          <a:p>
            <a:pPr algn="ctr"/>
            <a:r>
              <a:rPr lang="en-US" dirty="0"/>
              <a:t>Compensation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33400" y="165535"/>
            <a:ext cx="2733262" cy="3355431"/>
            <a:chOff x="1167072" y="378370"/>
            <a:chExt cx="2733262" cy="33554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7072" y="1219201"/>
              <a:ext cx="2733262" cy="25146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866012" y="378370"/>
              <a:ext cx="146235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4800" b="1" dirty="0">
                  <a:solidFill>
                    <a:srgbClr val="FF0000"/>
                  </a:solidFill>
                </a:rPr>
                <a:t>PCO</a:t>
              </a:r>
              <a:r>
                <a:rPr lang="en-US" sz="4800" b="1" baseline="-25000" dirty="0">
                  <a:solidFill>
                    <a:srgbClr val="FF0000"/>
                  </a:solidFill>
                </a:rPr>
                <a:t>2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305800" y="76200"/>
            <a:ext cx="3356292" cy="3385680"/>
            <a:chOff x="7936899" y="228600"/>
            <a:chExt cx="3356292" cy="33856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6899" y="1085873"/>
              <a:ext cx="3356292" cy="2528407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8790691" y="228600"/>
              <a:ext cx="164870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4800" b="1" dirty="0">
                  <a:solidFill>
                    <a:srgbClr val="5B9BD5">
                      <a:lumMod val="75000"/>
                    </a:srgbClr>
                  </a:solidFill>
                </a:rPr>
                <a:t>HCO</a:t>
              </a:r>
              <a:r>
                <a:rPr lang="en-US" sz="4800" b="1" baseline="-25000" dirty="0">
                  <a:solidFill>
                    <a:srgbClr val="5B9BD5">
                      <a:lumMod val="75000"/>
                    </a:srgbClr>
                  </a:solidFill>
                </a:rPr>
                <a:t>3</a:t>
              </a:r>
              <a:r>
                <a:rPr lang="en-US" sz="4800" b="1" baseline="30000" dirty="0">
                  <a:solidFill>
                    <a:srgbClr val="5B9BD5">
                      <a:lumMod val="75000"/>
                    </a:srgbClr>
                  </a:solidFill>
                </a:rPr>
                <a:t>-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-152400" y="3810000"/>
            <a:ext cx="59177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 dirty="0"/>
              <a:t>Winters Formula-Metabolic Acidosis: </a:t>
            </a:r>
          </a:p>
          <a:p>
            <a:pPr lvl="1"/>
            <a:r>
              <a:rPr lang="en-US" dirty="0"/>
              <a:t>Expected pCO</a:t>
            </a:r>
            <a:r>
              <a:rPr lang="en-US" baseline="-25000" dirty="0"/>
              <a:t>2</a:t>
            </a:r>
            <a:r>
              <a:rPr lang="en-US" dirty="0"/>
              <a:t> = 1.5 * [HCO</a:t>
            </a:r>
            <a:r>
              <a:rPr lang="en-US" baseline="-25000" dirty="0"/>
              <a:t>3</a:t>
            </a:r>
            <a:r>
              <a:rPr lang="en-US" baseline="30000" dirty="0"/>
              <a:t>- </a:t>
            </a:r>
            <a:r>
              <a:rPr lang="en-US" dirty="0"/>
              <a:t>]+ 8 +/- 2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Metabolic Alkalosis: </a:t>
            </a:r>
          </a:p>
          <a:p>
            <a:pPr lvl="1"/>
            <a:r>
              <a:rPr lang="en-US" dirty="0"/>
              <a:t>Expected pCO</a:t>
            </a:r>
            <a:r>
              <a:rPr lang="en-US" baseline="-25000" dirty="0"/>
              <a:t>2</a:t>
            </a:r>
            <a:r>
              <a:rPr lang="en-US" dirty="0"/>
              <a:t> = 0.7 [HCO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] + 20 mmHg (range: +/- 5)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705600" y="3520966"/>
            <a:ext cx="59177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 dirty="0"/>
              <a:t>Acute Respiratory Acidosis:</a:t>
            </a:r>
          </a:p>
          <a:p>
            <a:pPr lvl="1"/>
            <a:r>
              <a:rPr lang="en-US" dirty="0"/>
              <a:t>Expected [HCO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] = 24 + {(Actual pCO</a:t>
            </a:r>
            <a:r>
              <a:rPr lang="en-US" baseline="-25000" dirty="0"/>
              <a:t>2</a:t>
            </a:r>
            <a:r>
              <a:rPr lang="en-US" dirty="0"/>
              <a:t>-40)/10}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Chronic Respiratory Acidosis:</a:t>
            </a:r>
          </a:p>
          <a:p>
            <a:pPr lvl="1"/>
            <a:r>
              <a:rPr lang="en-US" dirty="0"/>
              <a:t>Expected [HCO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] = 24 + 4 {(Actual pCO</a:t>
            </a:r>
            <a:r>
              <a:rPr lang="en-US" baseline="-25000" dirty="0"/>
              <a:t>2</a:t>
            </a:r>
            <a:r>
              <a:rPr lang="en-US" dirty="0"/>
              <a:t>-40)/10}</a:t>
            </a:r>
            <a:endParaRPr lang="en-US" baseline="-25000" dirty="0"/>
          </a:p>
          <a:p>
            <a:pPr lvl="1"/>
            <a:endParaRPr lang="en-US" b="1" dirty="0"/>
          </a:p>
          <a:p>
            <a:pPr lvl="1"/>
            <a:r>
              <a:rPr lang="en-US" b="1" dirty="0"/>
              <a:t>Acute Respiratory Alkalosis: </a:t>
            </a:r>
          </a:p>
          <a:p>
            <a:pPr lvl="1"/>
            <a:r>
              <a:rPr lang="en-US" dirty="0"/>
              <a:t>Expected [HCO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] = 24-2 {(40-Actual pCO</a:t>
            </a:r>
            <a:r>
              <a:rPr lang="en-US" baseline="-25000" dirty="0"/>
              <a:t>2</a:t>
            </a:r>
            <a:r>
              <a:rPr lang="en-US" dirty="0"/>
              <a:t>)/10}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Chronic Respiratory Alkalosis: </a:t>
            </a:r>
          </a:p>
          <a:p>
            <a:pPr lvl="1"/>
            <a:r>
              <a:rPr lang="en-US" dirty="0"/>
              <a:t>Expected [HCO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] = 24-5 {(40-Actual pCO</a:t>
            </a:r>
            <a:r>
              <a:rPr lang="en-US" baseline="-25000" dirty="0"/>
              <a:t>2</a:t>
            </a:r>
            <a:r>
              <a:rPr lang="en-US" dirty="0"/>
              <a:t>)/10}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3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71646" y="838200"/>
            <a:ext cx="1648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800" b="1" dirty="0">
                <a:solidFill>
                  <a:srgbClr val="5B9BD5">
                    <a:lumMod val="75000"/>
                  </a:srgbClr>
                </a:solidFill>
              </a:rPr>
              <a:t>HCO</a:t>
            </a:r>
            <a:r>
              <a:rPr lang="en-US" sz="4800" b="1" baseline="-25000" dirty="0">
                <a:solidFill>
                  <a:srgbClr val="5B9BD5">
                    <a:lumMod val="75000"/>
                  </a:srgbClr>
                </a:solidFill>
              </a:rPr>
              <a:t>3</a:t>
            </a:r>
            <a:r>
              <a:rPr lang="en-US" sz="4800" b="1" baseline="30000" dirty="0">
                <a:solidFill>
                  <a:srgbClr val="5B9BD5">
                    <a:lumMod val="75000"/>
                  </a:srgbClr>
                </a:solidFill>
              </a:rPr>
              <a:t>-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895600"/>
            <a:ext cx="5948395" cy="543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</a:rPr>
              <a:t>H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O + CO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↔ H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CO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dirty="0">
                <a:solidFill>
                  <a:prstClr val="black"/>
                </a:solidFill>
              </a:rPr>
              <a:t> ↔ H</a:t>
            </a:r>
            <a:r>
              <a:rPr lang="en-US" sz="3200" baseline="30000" dirty="0">
                <a:solidFill>
                  <a:prstClr val="black"/>
                </a:solidFill>
              </a:rPr>
              <a:t>+ </a:t>
            </a:r>
            <a:r>
              <a:rPr lang="en-US" sz="3200" dirty="0">
                <a:solidFill>
                  <a:prstClr val="black"/>
                </a:solidFill>
              </a:rPr>
              <a:t>+ HCO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baseline="30000" dirty="0">
                <a:solidFill>
                  <a:prstClr val="black"/>
                </a:solidFill>
              </a:rPr>
              <a:t>-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2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1488731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71646" y="838200"/>
            <a:ext cx="1648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800" b="1" dirty="0">
                <a:solidFill>
                  <a:srgbClr val="5B9BD5">
                    <a:lumMod val="75000"/>
                  </a:srgbClr>
                </a:solidFill>
              </a:rPr>
              <a:t>HCO</a:t>
            </a:r>
            <a:r>
              <a:rPr lang="en-US" sz="4800" b="1" baseline="-25000" dirty="0">
                <a:solidFill>
                  <a:srgbClr val="5B9BD5">
                    <a:lumMod val="75000"/>
                  </a:srgbClr>
                </a:solidFill>
              </a:rPr>
              <a:t>3</a:t>
            </a:r>
            <a:r>
              <a:rPr lang="en-US" sz="4800" b="1" baseline="30000" dirty="0">
                <a:solidFill>
                  <a:srgbClr val="5B9BD5">
                    <a:lumMod val="75000"/>
                  </a:srgbClr>
                </a:solidFill>
              </a:rPr>
              <a:t>-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2895600"/>
            <a:ext cx="5948395" cy="543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</a:rPr>
              <a:t>H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O + CO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↔ H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CO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dirty="0">
                <a:solidFill>
                  <a:prstClr val="black"/>
                </a:solidFill>
              </a:rPr>
              <a:t> ↔ H</a:t>
            </a:r>
            <a:r>
              <a:rPr lang="en-US" sz="3200" baseline="30000" dirty="0">
                <a:solidFill>
                  <a:prstClr val="black"/>
                </a:solidFill>
              </a:rPr>
              <a:t>+ </a:t>
            </a:r>
            <a:r>
              <a:rPr lang="en-US" sz="3200" dirty="0">
                <a:solidFill>
                  <a:prstClr val="black"/>
                </a:solidFill>
              </a:rPr>
              <a:t>+ HCO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baseline="30000" dirty="0">
                <a:solidFill>
                  <a:prstClr val="black"/>
                </a:solidFill>
              </a:rPr>
              <a:t>-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93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-152400"/>
            <a:ext cx="76200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Anion Gap Metabolic Acidosis</a:t>
            </a:r>
            <a:br>
              <a:rPr lang="en-US" dirty="0"/>
            </a:br>
            <a:r>
              <a:rPr lang="en-US" sz="3200" dirty="0"/>
              <a:t>(Use of Bicarbonate)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3572569" y="1446432"/>
            <a:ext cx="5046862" cy="1655294"/>
            <a:chOff x="3200400" y="2296220"/>
            <a:chExt cx="5046862" cy="1655294"/>
          </a:xfrm>
        </p:grpSpPr>
        <p:cxnSp>
          <p:nvCxnSpPr>
            <p:cNvPr id="4" name="Straight Connector 3"/>
            <p:cNvCxnSpPr/>
            <p:nvPr/>
          </p:nvCxnSpPr>
          <p:spPr>
            <a:xfrm flipH="1">
              <a:off x="3200400" y="3107705"/>
              <a:ext cx="4648200" cy="0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7679708" y="2381854"/>
              <a:ext cx="56755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600" b="1" dirty="0">
                  <a:latin typeface="ＭＳ ゴシック"/>
                  <a:ea typeface="ＭＳ ゴシック"/>
                  <a:cs typeface="ＭＳ ゴシック"/>
                </a:rPr>
                <a:t>&lt;</a:t>
              </a:r>
              <a:endParaRPr lang="en-US" sz="9600" b="1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800600" y="2296220"/>
              <a:ext cx="0" cy="156966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477000" y="2318990"/>
              <a:ext cx="0" cy="156966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9879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lay 1"/>
          <p:cNvSpPr/>
          <p:nvPr/>
        </p:nvSpPr>
        <p:spPr>
          <a:xfrm rot="16200000">
            <a:off x="4386279" y="499882"/>
            <a:ext cx="3400727" cy="3939434"/>
          </a:xfrm>
          <a:prstGeom prst="flowChartDelay">
            <a:avLst/>
          </a:prstGeom>
          <a:ln w="571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13859" y="3919442"/>
            <a:ext cx="414677" cy="447411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506573" y="3949792"/>
            <a:ext cx="9178853" cy="767917"/>
            <a:chOff x="1506573" y="3949792"/>
            <a:chExt cx="9178853" cy="767917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1767087" y="4169965"/>
              <a:ext cx="8708222" cy="0"/>
            </a:xfrm>
            <a:prstGeom prst="straightConnector1">
              <a:avLst/>
            </a:prstGeom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hord 8"/>
            <p:cNvSpPr/>
            <p:nvPr/>
          </p:nvSpPr>
          <p:spPr>
            <a:xfrm rot="17238562">
              <a:off x="9590937" y="3606068"/>
              <a:ext cx="750765" cy="1438213"/>
            </a:xfrm>
            <a:prstGeom prst="chord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Chord 9"/>
            <p:cNvSpPr/>
            <p:nvPr/>
          </p:nvSpPr>
          <p:spPr>
            <a:xfrm rot="4361438" flipH="1">
              <a:off x="1850297" y="3623220"/>
              <a:ext cx="750765" cy="1438213"/>
            </a:xfrm>
            <a:prstGeom prst="chord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H="1" flipV="1">
            <a:off x="6108599" y="1381549"/>
            <a:ext cx="25198" cy="2547842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2" idx="3"/>
          </p:cNvCxnSpPr>
          <p:nvPr/>
        </p:nvCxnSpPr>
        <p:spPr>
          <a:xfrm flipV="1">
            <a:off x="6086642" y="769236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70752" y="162580"/>
            <a:ext cx="64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7.4</a:t>
            </a:r>
          </a:p>
        </p:txBody>
      </p:sp>
      <p:cxnSp>
        <p:nvCxnSpPr>
          <p:cNvPr id="21" name="Straight Connector 20"/>
          <p:cNvCxnSpPr/>
          <p:nvPr/>
        </p:nvCxnSpPr>
        <p:spPr>
          <a:xfrm rot="1800000" flipV="1">
            <a:off x="6993159" y="946673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9800000" flipV="1">
            <a:off x="5306169" y="889363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800000">
            <a:off x="6794219" y="448193"/>
            <a:ext cx="82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7.45</a:t>
            </a:r>
          </a:p>
        </p:txBody>
      </p:sp>
      <p:sp>
        <p:nvSpPr>
          <p:cNvPr id="24" name="TextBox 23"/>
          <p:cNvSpPr txBox="1"/>
          <p:nvPr/>
        </p:nvSpPr>
        <p:spPr>
          <a:xfrm rot="19800000">
            <a:off x="4660619" y="371993"/>
            <a:ext cx="826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7.35</a:t>
            </a:r>
          </a:p>
        </p:txBody>
      </p:sp>
      <p:sp>
        <p:nvSpPr>
          <p:cNvPr id="25" name="Snip Same Side Corner Rectangle 24"/>
          <p:cNvSpPr/>
          <p:nvPr/>
        </p:nvSpPr>
        <p:spPr>
          <a:xfrm rot="15464606">
            <a:off x="10201594" y="1935499"/>
            <a:ext cx="766395" cy="1066800"/>
          </a:xfrm>
          <a:prstGeom prst="snip2Same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B</a:t>
            </a:r>
          </a:p>
        </p:txBody>
      </p:sp>
      <p:sp>
        <p:nvSpPr>
          <p:cNvPr id="26" name="Snip Same Side Corner Rectangle 25"/>
          <p:cNvSpPr/>
          <p:nvPr/>
        </p:nvSpPr>
        <p:spPr>
          <a:xfrm rot="6135394" flipH="1">
            <a:off x="1286194" y="2087899"/>
            <a:ext cx="766395" cy="1066800"/>
          </a:xfrm>
          <a:prstGeom prst="snip2Same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60909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4225"/>
            <a:ext cx="3581400" cy="1325563"/>
          </a:xfrm>
        </p:spPr>
        <p:txBody>
          <a:bodyPr/>
          <a:lstStyle/>
          <a:p>
            <a:r>
              <a:rPr lang="en-US" dirty="0"/>
              <a:t>Delta-Gap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105156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Calculate the Anion Gap (AG)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Calculated AG – Expected AG = Delta Gap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lvl="0" indent="-514350">
              <a:buFont typeface="Arial" panose="020B0604020202020204" pitchFamily="34" charset="0"/>
              <a:buAutoNum type="arabicPeriod"/>
            </a:pPr>
            <a:r>
              <a:rPr lang="en-US" dirty="0"/>
              <a:t>Delta Gap + Measured </a:t>
            </a:r>
            <a:r>
              <a:rPr lang="en-US" dirty="0">
                <a:solidFill>
                  <a:prstClr val="black"/>
                </a:solidFill>
              </a:rPr>
              <a:t>HCO</a:t>
            </a:r>
            <a:r>
              <a:rPr lang="en-US" baseline="-25000" dirty="0">
                <a:solidFill>
                  <a:prstClr val="black"/>
                </a:solidFill>
              </a:rPr>
              <a:t>3</a:t>
            </a:r>
            <a:r>
              <a:rPr lang="en-US" baseline="30000" dirty="0">
                <a:solidFill>
                  <a:prstClr val="black"/>
                </a:solidFill>
              </a:rPr>
              <a:t>-</a:t>
            </a:r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4225"/>
            <a:ext cx="4572000" cy="271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33800" y="3886200"/>
            <a:ext cx="5948395" cy="5437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</a:rPr>
              <a:t>H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O + CO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↔ H</a:t>
            </a:r>
            <a:r>
              <a:rPr lang="en-US" sz="3200" baseline="-25000" dirty="0">
                <a:solidFill>
                  <a:prstClr val="black"/>
                </a:solidFill>
              </a:rPr>
              <a:t>2</a:t>
            </a:r>
            <a:r>
              <a:rPr lang="en-US" sz="3200" dirty="0">
                <a:solidFill>
                  <a:prstClr val="black"/>
                </a:solidFill>
              </a:rPr>
              <a:t>CO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dirty="0">
                <a:solidFill>
                  <a:prstClr val="black"/>
                </a:solidFill>
              </a:rPr>
              <a:t> ↔ H</a:t>
            </a:r>
            <a:r>
              <a:rPr lang="en-US" sz="3200" baseline="30000" dirty="0">
                <a:solidFill>
                  <a:prstClr val="black"/>
                </a:solidFill>
              </a:rPr>
              <a:t>+ </a:t>
            </a:r>
            <a:r>
              <a:rPr lang="en-US" sz="3200" dirty="0">
                <a:solidFill>
                  <a:prstClr val="black"/>
                </a:solidFill>
              </a:rPr>
              <a:t>+ HCO</a:t>
            </a:r>
            <a:r>
              <a:rPr lang="en-US" sz="3200" baseline="-25000" dirty="0">
                <a:solidFill>
                  <a:prstClr val="black"/>
                </a:solidFill>
              </a:rPr>
              <a:t>3</a:t>
            </a:r>
            <a:r>
              <a:rPr lang="en-US" sz="3200" baseline="30000" dirty="0">
                <a:solidFill>
                  <a:prstClr val="black"/>
                </a:solidFill>
              </a:rPr>
              <a:t>-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10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lay 1"/>
          <p:cNvSpPr/>
          <p:nvPr/>
        </p:nvSpPr>
        <p:spPr>
          <a:xfrm rot="16200000">
            <a:off x="4386279" y="499882"/>
            <a:ext cx="3400727" cy="3939434"/>
          </a:xfrm>
          <a:prstGeom prst="flowChartDelay">
            <a:avLst/>
          </a:prstGeom>
          <a:ln w="57150"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13859" y="3919442"/>
            <a:ext cx="414677" cy="447411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1506573" y="3949792"/>
            <a:ext cx="9178853" cy="767917"/>
            <a:chOff x="1506573" y="3949792"/>
            <a:chExt cx="9178853" cy="767917"/>
          </a:xfrm>
        </p:grpSpPr>
        <p:cxnSp>
          <p:nvCxnSpPr>
            <p:cNvPr id="3" name="Straight Arrow Connector 2"/>
            <p:cNvCxnSpPr/>
            <p:nvPr/>
          </p:nvCxnSpPr>
          <p:spPr>
            <a:xfrm>
              <a:off x="1767087" y="4169965"/>
              <a:ext cx="8708222" cy="0"/>
            </a:xfrm>
            <a:prstGeom prst="straightConnector1">
              <a:avLst/>
            </a:prstGeom>
            <a:ln w="571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hord 8"/>
            <p:cNvSpPr/>
            <p:nvPr/>
          </p:nvSpPr>
          <p:spPr>
            <a:xfrm rot="17238562">
              <a:off x="9590937" y="3606068"/>
              <a:ext cx="750765" cy="1438213"/>
            </a:xfrm>
            <a:prstGeom prst="chord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Chord 9"/>
            <p:cNvSpPr/>
            <p:nvPr/>
          </p:nvSpPr>
          <p:spPr>
            <a:xfrm rot="4361438" flipH="1">
              <a:off x="1850297" y="3623220"/>
              <a:ext cx="750765" cy="1438213"/>
            </a:xfrm>
            <a:prstGeom prst="chord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H="1" flipV="1">
            <a:off x="6108599" y="1381549"/>
            <a:ext cx="25198" cy="2547842"/>
          </a:xfrm>
          <a:prstGeom prst="straightConnector1">
            <a:avLst/>
          </a:prstGeom>
          <a:ln w="5715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2" idx="3"/>
          </p:cNvCxnSpPr>
          <p:nvPr/>
        </p:nvCxnSpPr>
        <p:spPr>
          <a:xfrm flipV="1">
            <a:off x="6086642" y="769236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70752" y="16258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24</a:t>
            </a:r>
          </a:p>
        </p:txBody>
      </p:sp>
      <p:cxnSp>
        <p:nvCxnSpPr>
          <p:cNvPr id="21" name="Straight Connector 20"/>
          <p:cNvCxnSpPr/>
          <p:nvPr/>
        </p:nvCxnSpPr>
        <p:spPr>
          <a:xfrm rot="1800000" flipV="1">
            <a:off x="6993159" y="946673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9800000" flipV="1">
            <a:off x="5306169" y="889363"/>
            <a:ext cx="0" cy="373764"/>
          </a:xfrm>
          <a:prstGeom prst="line">
            <a:avLst/>
          </a:prstGeom>
          <a:ln w="5715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800000">
            <a:off x="6932415" y="44819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30</a:t>
            </a:r>
          </a:p>
        </p:txBody>
      </p:sp>
      <p:sp>
        <p:nvSpPr>
          <p:cNvPr id="24" name="TextBox 23"/>
          <p:cNvSpPr txBox="1"/>
          <p:nvPr/>
        </p:nvSpPr>
        <p:spPr>
          <a:xfrm rot="19800000">
            <a:off x="4798815" y="37199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18</a:t>
            </a:r>
          </a:p>
        </p:txBody>
      </p:sp>
      <p:sp>
        <p:nvSpPr>
          <p:cNvPr id="25" name="Snip Same Side Corner Rectangle 24"/>
          <p:cNvSpPr/>
          <p:nvPr/>
        </p:nvSpPr>
        <p:spPr>
          <a:xfrm rot="15464606">
            <a:off x="10201594" y="1935499"/>
            <a:ext cx="766395" cy="1066800"/>
          </a:xfrm>
          <a:prstGeom prst="snip2Same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B</a:t>
            </a:r>
          </a:p>
        </p:txBody>
      </p:sp>
      <p:sp>
        <p:nvSpPr>
          <p:cNvPr id="26" name="Snip Same Side Corner Rectangle 25"/>
          <p:cNvSpPr/>
          <p:nvPr/>
        </p:nvSpPr>
        <p:spPr>
          <a:xfrm rot="6135394" flipH="1">
            <a:off x="1286194" y="2087899"/>
            <a:ext cx="766395" cy="1066800"/>
          </a:xfrm>
          <a:prstGeom prst="snip2Same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1170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71646" y="838200"/>
            <a:ext cx="1648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800" b="1" dirty="0">
                <a:solidFill>
                  <a:srgbClr val="5B9BD5">
                    <a:lumMod val="75000"/>
                  </a:srgbClr>
                </a:solidFill>
              </a:rPr>
              <a:t>HCO</a:t>
            </a:r>
            <a:r>
              <a:rPr lang="en-US" sz="4800" b="1" baseline="-25000" dirty="0">
                <a:solidFill>
                  <a:srgbClr val="5B9BD5">
                    <a:lumMod val="75000"/>
                  </a:srgbClr>
                </a:solidFill>
              </a:rPr>
              <a:t>3</a:t>
            </a:r>
            <a:r>
              <a:rPr lang="en-US" sz="4800" b="1" baseline="30000" dirty="0">
                <a:solidFill>
                  <a:srgbClr val="5B9BD5">
                    <a:lumMod val="75000"/>
                  </a:srgbClr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807458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Non-anion Gap Metabolic Acidosis (NAGMA)</a:t>
            </a:r>
            <a:br>
              <a:rPr lang="en-US" dirty="0"/>
            </a:br>
            <a:r>
              <a:rPr lang="en-US" sz="2800" dirty="0"/>
              <a:t>(Bicarbonate Loss)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199" y="1447800"/>
            <a:ext cx="2323963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524000" y="1295400"/>
            <a:ext cx="1828800" cy="2590800"/>
            <a:chOff x="1524000" y="1295400"/>
            <a:chExt cx="1828800" cy="25908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253"/>
            <a:stretch/>
          </p:blipFill>
          <p:spPr bwMode="auto">
            <a:xfrm>
              <a:off x="1524000" y="1942045"/>
              <a:ext cx="1828800" cy="1944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938" y="1295400"/>
              <a:ext cx="1414462" cy="875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8493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271646" y="838200"/>
            <a:ext cx="16487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800" b="1" dirty="0">
                <a:solidFill>
                  <a:srgbClr val="5B9BD5">
                    <a:lumMod val="75000"/>
                  </a:srgbClr>
                </a:solidFill>
              </a:rPr>
              <a:t>HCO</a:t>
            </a:r>
            <a:r>
              <a:rPr lang="en-US" sz="4800" b="1" baseline="-25000" dirty="0">
                <a:solidFill>
                  <a:srgbClr val="5B9BD5">
                    <a:lumMod val="75000"/>
                  </a:srgbClr>
                </a:solidFill>
              </a:rPr>
              <a:t>3</a:t>
            </a:r>
            <a:r>
              <a:rPr lang="en-US" sz="4800" b="1" baseline="30000" dirty="0">
                <a:solidFill>
                  <a:srgbClr val="5B9BD5">
                    <a:lumMod val="75000"/>
                  </a:srgbClr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67048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6363"/>
            <a:ext cx="10515600" cy="1325563"/>
          </a:xfrm>
        </p:spPr>
        <p:txBody>
          <a:bodyPr/>
          <a:lstStyle/>
          <a:p>
            <a:r>
              <a:rPr lang="en-US" dirty="0"/>
              <a:t>Barnes’ Steps to Acid-Base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5715000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Determine if the blood is Acidemic or Alkalemic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Determine the direction in change of PCO</a:t>
            </a:r>
            <a:r>
              <a:rPr lang="en-US" baseline="-25000" dirty="0"/>
              <a:t>2</a:t>
            </a:r>
            <a:r>
              <a:rPr lang="en-US" dirty="0"/>
              <a:t> and pH (up or down from normal values)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Primary Metabolic (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pH</a:t>
            </a:r>
            <a:r>
              <a:rPr lang="en-US" baseline="-25000" dirty="0"/>
              <a:t> 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PCO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 </a:t>
            </a:r>
            <a:r>
              <a:rPr lang="en-US" dirty="0"/>
              <a:t>vs. Primary Respiratory (</a:t>
            </a:r>
            <a:r>
              <a:rPr lang="en-US" dirty="0">
                <a:sym typeface="Wingdings"/>
              </a:rPr>
              <a:t> </a:t>
            </a:r>
            <a:r>
              <a:rPr lang="en-US" dirty="0"/>
              <a:t>pH</a:t>
            </a:r>
            <a:r>
              <a:rPr lang="en-US" baseline="-25000" dirty="0"/>
              <a:t> 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PCO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 </a:t>
            </a:r>
            <a:endParaRPr lang="en-US" dirty="0"/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Acidosis vs. Alkalosis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Calculate the Anion Gap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Compensation: PCO</a:t>
            </a:r>
            <a:r>
              <a:rPr lang="en-US" baseline="-25000" dirty="0"/>
              <a:t>2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dirty="0"/>
              <a:t>; is there a mixed disorder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Winters formula: Expected pCO2 = 1.5 * HCO</a:t>
            </a:r>
            <a:r>
              <a:rPr lang="en-US" baseline="-25000" dirty="0"/>
              <a:t>3</a:t>
            </a:r>
            <a:r>
              <a:rPr lang="en-US" dirty="0"/>
              <a:t>- + 8 +/- 2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Metabolic Alkalosis: Expected pCO2 = 0.7 [HCO3] + 20 mmHg (range: +/- 5)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Delta Gap; Measured AG – Normal AG; then add to measured HCO</a:t>
            </a:r>
            <a:r>
              <a:rPr lang="en-US" baseline="-25000" dirty="0"/>
              <a:t>3</a:t>
            </a:r>
            <a:r>
              <a:rPr lang="en-US" dirty="0"/>
              <a:t>-</a:t>
            </a:r>
          </a:p>
          <a:p>
            <a:pPr marL="788988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 out your Differential Diagnosis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Treat underlying conditions unless pH in dangerous range, then treat with acute management.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744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BREAK</a:t>
            </a:r>
          </a:p>
        </p:txBody>
      </p:sp>
    </p:spTree>
    <p:extLst>
      <p:ext uri="{BB962C8B-B14F-4D97-AF65-F5344CB8AC3E}">
        <p14:creationId xmlns:p14="http://schemas.microsoft.com/office/powerpoint/2010/main" val="1352706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6363"/>
            <a:ext cx="10515600" cy="1325563"/>
          </a:xfrm>
        </p:spPr>
        <p:txBody>
          <a:bodyPr/>
          <a:lstStyle/>
          <a:p>
            <a:r>
              <a:rPr lang="en-US" dirty="0"/>
              <a:t>Barnes’ Steps to Acid-Base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5715000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Determine if the blood is Acidemic or Alkalemic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Determine the direction in change of PCO</a:t>
            </a:r>
            <a:r>
              <a:rPr lang="en-US" baseline="-25000" dirty="0"/>
              <a:t>2</a:t>
            </a:r>
            <a:r>
              <a:rPr lang="en-US" dirty="0"/>
              <a:t> and pH (up or down from normal values)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Primary Metabolic (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pH</a:t>
            </a:r>
            <a:r>
              <a:rPr lang="en-US" baseline="-25000" dirty="0"/>
              <a:t> 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PCO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 </a:t>
            </a:r>
            <a:r>
              <a:rPr lang="en-US" dirty="0"/>
              <a:t>vs. Primary Respiratory (</a:t>
            </a:r>
            <a:r>
              <a:rPr lang="en-US" dirty="0">
                <a:sym typeface="Wingdings"/>
              </a:rPr>
              <a:t> </a:t>
            </a:r>
            <a:r>
              <a:rPr lang="en-US" dirty="0"/>
              <a:t>pH</a:t>
            </a:r>
            <a:r>
              <a:rPr lang="en-US" baseline="-25000" dirty="0"/>
              <a:t> 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PCO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 </a:t>
            </a:r>
            <a:endParaRPr lang="en-US" dirty="0"/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Acidosis vs. Alkalosis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Calculate the Anion Gap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Compensation: PCO</a:t>
            </a:r>
            <a:r>
              <a:rPr lang="en-US" baseline="-25000" dirty="0"/>
              <a:t>2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; is there a mixed disorder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Winters formula: Expected pCO2 = 1.5 *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 + 8 +/- 2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Metabolic Alkalosis: Expected pCO2 = 0.7 *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 + 20 mmHg (range: +/- 5)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Delta Gap; Measured AG – Normal AG; then add to measured HCO</a:t>
            </a:r>
            <a:r>
              <a:rPr lang="en-US" baseline="-25000" dirty="0"/>
              <a:t>3</a:t>
            </a:r>
            <a:r>
              <a:rPr lang="en-US" dirty="0"/>
              <a:t>-</a:t>
            </a:r>
          </a:p>
          <a:p>
            <a:pPr marL="788988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 out your Differential Diagnosis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Treat underlying conditions unless pH in dangerous range, then treat with acute management.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65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2236"/>
            <a:ext cx="10515600" cy="1325563"/>
          </a:xfrm>
        </p:spPr>
        <p:txBody>
          <a:bodyPr/>
          <a:lstStyle/>
          <a:p>
            <a:r>
              <a:rPr lang="en-US" dirty="0"/>
              <a:t>Samples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819083"/>
              </p:ext>
            </p:extLst>
          </p:nvPr>
        </p:nvGraphicFramePr>
        <p:xfrm>
          <a:off x="838200" y="1447799"/>
          <a:ext cx="10744200" cy="5105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baseline="300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Acid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-Base Disorder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7.30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138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110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7.50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46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144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100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50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135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7.36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138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7.26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140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39661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890675"/>
              </p:ext>
            </p:extLst>
          </p:nvPr>
        </p:nvGraphicFramePr>
        <p:xfrm>
          <a:off x="838200" y="457200"/>
          <a:ext cx="10744200" cy="1701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baseline="300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Acid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-Base Disorder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7.30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138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110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571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550253"/>
              </p:ext>
            </p:extLst>
          </p:nvPr>
        </p:nvGraphicFramePr>
        <p:xfrm>
          <a:off x="838200" y="508000"/>
          <a:ext cx="10744200" cy="1701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baseline="300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Acid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-Base Disorder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7.50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46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144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100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222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574817"/>
              </p:ext>
            </p:extLst>
          </p:nvPr>
        </p:nvGraphicFramePr>
        <p:xfrm>
          <a:off x="838200" y="508000"/>
          <a:ext cx="10744200" cy="1701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baseline="300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Acid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-Base Disorder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50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135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110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979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394343"/>
              </p:ext>
            </p:extLst>
          </p:nvPr>
        </p:nvGraphicFramePr>
        <p:xfrm>
          <a:off x="838200" y="508000"/>
          <a:ext cx="10744200" cy="1701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baseline="300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Acid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-Base Disorder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</a:rPr>
                        <a:t>7.36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22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138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113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18504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169960"/>
              </p:ext>
            </p:extLst>
          </p:nvPr>
        </p:nvGraphicFramePr>
        <p:xfrm>
          <a:off x="838200" y="508000"/>
          <a:ext cx="10744200" cy="1701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pH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HCO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baseline="30000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pCO</a:t>
                      </a:r>
                      <a:r>
                        <a:rPr lang="en-US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Na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Acid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-Base Disorder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7.26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23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140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110</a:t>
                      </a: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816249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6363"/>
            <a:ext cx="10515600" cy="1325563"/>
          </a:xfrm>
        </p:spPr>
        <p:txBody>
          <a:bodyPr/>
          <a:lstStyle/>
          <a:p>
            <a:r>
              <a:rPr lang="en-US" dirty="0"/>
              <a:t>Barnes’ Steps to Acid-Base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5715000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Determine if the blood is Acidemic or Alkalemic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Determine the direction in change of PCO</a:t>
            </a:r>
            <a:r>
              <a:rPr lang="en-US" baseline="-25000" dirty="0"/>
              <a:t>2</a:t>
            </a:r>
            <a:r>
              <a:rPr lang="en-US" dirty="0"/>
              <a:t> and pH (up or down from normal values)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Primary Metabolic (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pH</a:t>
            </a:r>
            <a:r>
              <a:rPr lang="en-US" baseline="-25000" dirty="0"/>
              <a:t> 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PCO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 </a:t>
            </a:r>
            <a:r>
              <a:rPr lang="en-US" dirty="0"/>
              <a:t>vs. Primary Respiratory (</a:t>
            </a:r>
            <a:r>
              <a:rPr lang="en-US" dirty="0">
                <a:sym typeface="Wingdings"/>
              </a:rPr>
              <a:t> </a:t>
            </a:r>
            <a:r>
              <a:rPr lang="en-US" dirty="0"/>
              <a:t>pH</a:t>
            </a:r>
            <a:r>
              <a:rPr lang="en-US" baseline="-25000" dirty="0"/>
              <a:t> </a:t>
            </a:r>
            <a:r>
              <a:rPr lang="en-US" dirty="0">
                <a:sym typeface="Wingdings"/>
              </a:rPr>
              <a:t></a:t>
            </a:r>
            <a:r>
              <a:rPr lang="en-US" dirty="0"/>
              <a:t> PCO</a:t>
            </a:r>
            <a:r>
              <a:rPr lang="en-US" baseline="-25000" dirty="0"/>
              <a:t>2</a:t>
            </a:r>
            <a:r>
              <a:rPr lang="en-US" dirty="0"/>
              <a:t>)</a:t>
            </a:r>
            <a:r>
              <a:rPr lang="en-US" baseline="-25000" dirty="0"/>
              <a:t> </a:t>
            </a:r>
            <a:endParaRPr lang="en-US" dirty="0"/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Acidosis vs. Alkalosis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Calculate the Anion Gap</a:t>
            </a:r>
          </a:p>
          <a:p>
            <a:pPr marL="514350" lvl="0" indent="-514350">
              <a:buFont typeface="+mj-lt"/>
              <a:buAutoNum type="arabicPeriod"/>
            </a:pPr>
            <a:endParaRPr lang="en-US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Compensation: PCO</a:t>
            </a:r>
            <a:r>
              <a:rPr lang="en-US" baseline="-25000" dirty="0"/>
              <a:t>2 </a:t>
            </a:r>
            <a:r>
              <a:rPr lang="en-US" dirty="0"/>
              <a:t>and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; is there a mixed disorder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Winters formula: Expected pCO2 = 1.5 *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 + 8 +/- 2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Metabolic Alkalosis: Expected pCO2 = 0.7 *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 + 20 mmHg (range: +/- 5)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Delta Gap; Measured AG – Normal AG; then add to measured HCO</a:t>
            </a:r>
            <a:r>
              <a:rPr lang="en-US" baseline="-25000" dirty="0"/>
              <a:t>3</a:t>
            </a:r>
            <a:r>
              <a:rPr lang="en-US" dirty="0"/>
              <a:t>-</a:t>
            </a:r>
          </a:p>
          <a:p>
            <a:pPr marL="788988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Map out your Differential Diagnosis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Treat underlying conditions unless pH in dangerous range, then treat with acute management.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418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8"/>
  <p:tag name="TPVERSION" val="5"/>
  <p:tag name="TPFULLVERSION" val="5.2.0.3121"/>
  <p:tag name="PPTVERSION" val="14"/>
  <p:tag name="TPOS" val="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BBAA98F5BB71468E2B964CA5F66709" ma:contentTypeVersion="21" ma:contentTypeDescription="Create a new document." ma:contentTypeScope="" ma:versionID="6eb6c248c2d15fbdd1448c3a648e7b8b">
  <xsd:schema xmlns:xsd="http://www.w3.org/2001/XMLSchema" xmlns:xs="http://www.w3.org/2001/XMLSchema" xmlns:p="http://schemas.microsoft.com/office/2006/metadata/properties" xmlns:ns1="http://schemas.microsoft.com/sharepoint/v3" xmlns:ns2="9b861bda-9ae0-44a4-a76e-812c0d2779ce" xmlns:ns3="6ac91a98-05e1-44f5-b6f5-26444c2c52ac" targetNamespace="http://schemas.microsoft.com/office/2006/metadata/properties" ma:root="true" ma:fieldsID="f419914f771012546535407012466add" ns1:_="" ns2:_="" ns3:_="">
    <xsd:import namespace="http://schemas.microsoft.com/sharepoint/v3"/>
    <xsd:import namespace="9b861bda-9ae0-44a4-a76e-812c0d2779ce"/>
    <xsd:import namespace="6ac91a98-05e1-44f5-b6f5-26444c2c52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Start_x0020_Date" minOccurs="0"/>
                <xsd:element ref="ns2:End_x0020_Time" minOccurs="0"/>
                <xsd:element ref="ns2:Primary_x0020_Faculty" minOccurs="0"/>
                <xsd:element ref="ns2:MediaServiceEventHashCode" minOccurs="0"/>
                <xsd:element ref="ns2:MediaServiceGenerationTim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861bda-9ae0-44a4-a76e-812c0d2779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Start_x0020_Date" ma:index="15" nillable="true" ma:displayName="Start Time" ma:format="DateTime" ma:internalName="Start_x0020_Date">
      <xsd:simpleType>
        <xsd:restriction base="dms:DateTime"/>
      </xsd:simpleType>
    </xsd:element>
    <xsd:element name="End_x0020_Time" ma:index="16" nillable="true" ma:displayName="End Time" ma:format="DateTime" ma:internalName="End_x0020_Time">
      <xsd:simpleType>
        <xsd:restriction base="dms:DateTime"/>
      </xsd:simpleType>
    </xsd:element>
    <xsd:element name="Primary_x0020_Faculty" ma:index="17" nillable="true" ma:displayName="Primary Faculty" ma:list="UserInfo" ma:SharePointGroup="0" ma:internalName="Primary_x0020_Faculty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91a98-05e1-44f5-b6f5-26444c2c52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nd_x0020_Time xmlns="9b861bda-9ae0-44a4-a76e-812c0d2779ce" xsi:nil="true"/>
    <Start_x0020_Date xmlns="9b861bda-9ae0-44a4-a76e-812c0d2779ce" xsi:nil="true"/>
    <Primary_x0020_Faculty xmlns="9b861bda-9ae0-44a4-a76e-812c0d2779ce">
      <UserInfo>
        <DisplayName/>
        <AccountId xsi:nil="true"/>
        <AccountType/>
      </UserInfo>
    </Primary_x0020_Faculty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A1D3E09-A3F9-4512-BAC8-F86E0B8FC5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99BBFF-5E17-4859-A6CF-047197A242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b861bda-9ae0-44a4-a76e-812c0d2779ce"/>
    <ds:schemaRef ds:uri="6ac91a98-05e1-44f5-b6f5-26444c2c52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9B0783-143F-4A5F-AAE7-4AE6105CD7C5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http://purl.org/dc/terms/"/>
    <ds:schemaRef ds:uri="6ac91a98-05e1-44f5-b6f5-26444c2c52ac"/>
    <ds:schemaRef ds:uri="9b861bda-9ae0-44a4-a76e-812c0d2779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HDOfficeLightV0</Template>
  <TotalTime>1341</TotalTime>
  <Words>741</Words>
  <Application>Microsoft Office PowerPoint</Application>
  <PresentationFormat>Widescreen</PresentationFormat>
  <Paragraphs>220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ＭＳ ゴシック</vt:lpstr>
      <vt:lpstr>Arial</vt:lpstr>
      <vt:lpstr>Calibri</vt:lpstr>
      <vt:lpstr>Calibri Light</vt:lpstr>
      <vt:lpstr>Office Theme</vt:lpstr>
      <vt:lpstr>Acid-Base The Basics</vt:lpstr>
      <vt:lpstr>Definitions</vt:lpstr>
      <vt:lpstr>What is pH?</vt:lpstr>
      <vt:lpstr>PowerPoint Presentation</vt:lpstr>
      <vt:lpstr>Henderson-Hasselbalch Equation</vt:lpstr>
      <vt:lpstr>PowerPoint Presentation</vt:lpstr>
      <vt:lpstr>Compensation</vt:lpstr>
      <vt:lpstr>Compensation</vt:lpstr>
      <vt:lpstr>PowerPoint Presentation</vt:lpstr>
      <vt:lpstr>BREAK</vt:lpstr>
      <vt:lpstr>PowerPoint Presentation</vt:lpstr>
      <vt:lpstr>Anion Gap Metabolic Acidosis (Use of Bicarbonate)</vt:lpstr>
      <vt:lpstr>PowerPoint Presentation</vt:lpstr>
      <vt:lpstr>Delta-Gap</vt:lpstr>
      <vt:lpstr>PowerPoint Presentation</vt:lpstr>
      <vt:lpstr>PowerPoint Presentation</vt:lpstr>
      <vt:lpstr>Non-anion Gap Metabolic Acidosis (NAGMA) (Bicarbonate Loss)</vt:lpstr>
      <vt:lpstr>PowerPoint Presentation</vt:lpstr>
      <vt:lpstr>Barnes’ Steps to Acid-Base Cases</vt:lpstr>
      <vt:lpstr>BREAK</vt:lpstr>
      <vt:lpstr>Barnes’ Steps to Acid-Base Cases</vt:lpstr>
      <vt:lpstr>Samples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Barnes’ Steps to Acid-Base Cases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Barnes</dc:creator>
  <cp:lastModifiedBy>Edward Barnes</cp:lastModifiedBy>
  <cp:revision>56</cp:revision>
  <cp:lastPrinted>2014-09-30T23:02:43Z</cp:lastPrinted>
  <dcterms:created xsi:type="dcterms:W3CDTF">2014-08-23T04:26:17Z</dcterms:created>
  <dcterms:modified xsi:type="dcterms:W3CDTF">2019-09-19T17:49:22Z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26F33ACD-2FCA-4235-A71A-84B80C636C26</vt:lpwstr>
  </property>
  <property fmtid="{D5CDD505-2E9C-101B-9397-08002B2CF9AE}" pid="3" name="ArticulatePath">
    <vt:lpwstr>Acid-Base Tutorial</vt:lpwstr>
  </property>
  <property fmtid="{D5CDD505-2E9C-101B-9397-08002B2CF9AE}" pid="4" name="ContentTypeId">
    <vt:lpwstr>0x01010036BBAA98F5BB71468E2B964CA5F66709</vt:lpwstr>
  </property>
</Properties>
</file>